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1" r:id="rId1"/>
  </p:sldMasterIdLst>
  <p:notesMasterIdLst>
    <p:notesMasterId r:id="rId13"/>
  </p:notesMasterIdLst>
  <p:sldIdLst>
    <p:sldId id="269" r:id="rId2"/>
    <p:sldId id="286" r:id="rId3"/>
    <p:sldId id="270" r:id="rId4"/>
    <p:sldId id="287" r:id="rId5"/>
    <p:sldId id="1747" r:id="rId6"/>
    <p:sldId id="1749" r:id="rId7"/>
    <p:sldId id="1736" r:id="rId8"/>
    <p:sldId id="1748" r:id="rId9"/>
    <p:sldId id="1755" r:id="rId10"/>
    <p:sldId id="1737" r:id="rId11"/>
    <p:sldId id="175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AC6"/>
    <a:srgbClr val="C55A11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13. </a:t>
            </a:r>
            <a:r>
              <a:rPr lang="en-US" altLang="zh-CN" sz="4400" b="1" dirty="0" err="1">
                <a:solidFill>
                  <a:schemeClr val="bg1"/>
                </a:solidFill>
              </a:rPr>
              <a:t>annonce</a:t>
            </a:r>
            <a:endParaRPr lang="fr-FR" altLang="zh-CN" sz="44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B70E70B-6966-037C-C1F2-883B6AE2E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796" y="2231032"/>
            <a:ext cx="5078408" cy="239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148080" y="1120142"/>
            <a:ext cx="10393680" cy="38226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DEC33105-6ED7-A4A1-E439-EC26B04BA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241" y="1894786"/>
            <a:ext cx="9757358" cy="239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3901440" y="914400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4A886C9-2825-1E9E-B5CB-39E8D1862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008" y="2451297"/>
            <a:ext cx="9357532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FBAC15C-CC38-636B-0619-19CE11216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037738"/>
              </p:ext>
            </p:extLst>
          </p:nvPr>
        </p:nvGraphicFramePr>
        <p:xfrm>
          <a:off x="1493520" y="1750061"/>
          <a:ext cx="9978091" cy="3382201"/>
        </p:xfrm>
        <a:graphic>
          <a:graphicData uri="http://schemas.openxmlformats.org/drawingml/2006/table">
            <a:tbl>
              <a:tblPr firstRow="1" firstCol="1" bandRow="1"/>
              <a:tblGrid>
                <a:gridCol w="1711119">
                  <a:extLst>
                    <a:ext uri="{9D8B030D-6E8A-4147-A177-3AD203B41FA5}">
                      <a16:colId xmlns:a16="http://schemas.microsoft.com/office/drawing/2014/main" val="2105340103"/>
                    </a:ext>
                  </a:extLst>
                </a:gridCol>
                <a:gridCol w="8266972">
                  <a:extLst>
                    <a:ext uri="{9D8B030D-6E8A-4147-A177-3AD203B41FA5}">
                      <a16:colId xmlns:a16="http://schemas.microsoft.com/office/drawing/2014/main" val="26549535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知识目标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掌握正式通知的应用场景。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掌握通知的应用文结构。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195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技能目标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800" kern="1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能够根据活动内容列出通知提纲。</a:t>
                      </a:r>
                    </a:p>
                    <a:p>
                      <a:pPr marL="0" algn="just" defTabSz="685800" rtl="0" eaLnBrk="1" latinLnBrk="0" hangingPunct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800" kern="1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能够准确描述活动内容并表达邀请思想。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8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素质目标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800" kern="1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培养细致耐心、考虑周到的工作精神。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800" kern="1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培养遵礼、崇礼的人际交往精神和跨文化交际思维。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6456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重、难点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800" kern="1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常用词汇、表达式的习得。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37838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32E41B6-87DC-FA81-6F99-E084AF23D0D0}"/>
              </a:ext>
            </a:extLst>
          </p:cNvPr>
          <p:cNvSpPr txBox="1"/>
          <p:nvPr/>
        </p:nvSpPr>
        <p:spPr>
          <a:xfrm>
            <a:off x="1340596" y="4519797"/>
            <a:ext cx="10283937" cy="846086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794193" y="2044005"/>
            <a:ext cx="44618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  <a:p>
            <a:r>
              <a:rPr lang="fr-FR" altLang="zh-CN" sz="24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Les annonces seraient pour quels scénario</a:t>
            </a:r>
            <a:r>
              <a:rPr lang="en-US" altLang="zh-CN" sz="24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s</a:t>
            </a:r>
            <a:r>
              <a:rPr lang="zh-CN" altLang="en-US" sz="24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 </a:t>
            </a:r>
            <a:r>
              <a:rPr lang="fr-FR" altLang="zh-CN" sz="24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FF9165-142C-A4A1-B156-24FB95005AEC}"/>
              </a:ext>
            </a:extLst>
          </p:cNvPr>
          <p:cNvSpPr txBox="1"/>
          <p:nvPr/>
        </p:nvSpPr>
        <p:spPr>
          <a:xfrm>
            <a:off x="794193" y="3333704"/>
            <a:ext cx="44618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Annonce de recrutement </a:t>
            </a:r>
          </a:p>
          <a:p>
            <a:r>
              <a:rPr lang="fr-FR" altLang="zh-CN" sz="2800" dirty="0"/>
              <a:t>Lancement d’une nouveauté</a:t>
            </a:r>
          </a:p>
          <a:p>
            <a:r>
              <a:rPr lang="fr-FR" altLang="zh-CN" sz="2800" dirty="0"/>
              <a:t>Activités de promotion</a:t>
            </a:r>
            <a:r>
              <a:rPr lang="zh-CN" altLang="en-US" sz="2800" dirty="0"/>
              <a:t>（推广活动）</a:t>
            </a:r>
          </a:p>
        </p:txBody>
      </p:sp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1.66667E-6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2146452" y="155820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目的</a:t>
            </a:r>
            <a:r>
              <a:rPr lang="fr-FR" altLang="zh-CN" sz="4400" b="1" dirty="0">
                <a:solidFill>
                  <a:schemeClr val="bg1"/>
                </a:solidFill>
              </a:rPr>
              <a:t>L’objectif? 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B37A3DB-FF83-C161-2C96-1FB7216BCB3B}"/>
              </a:ext>
            </a:extLst>
          </p:cNvPr>
          <p:cNvSpPr txBox="1"/>
          <p:nvPr/>
        </p:nvSpPr>
        <p:spPr>
          <a:xfrm>
            <a:off x="3808897" y="2857722"/>
            <a:ext cx="68380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目标人群</a:t>
            </a:r>
            <a:r>
              <a:rPr kumimoji="0" lang="fr-FR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Personnes ciblées? 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47A569-4B03-1AAD-164D-301401E567D1}"/>
              </a:ext>
            </a:extLst>
          </p:cNvPr>
          <p:cNvSpPr txBox="1"/>
          <p:nvPr/>
        </p:nvSpPr>
        <p:spPr>
          <a:xfrm>
            <a:off x="6096000" y="4316820"/>
            <a:ext cx="60978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期望</a:t>
            </a:r>
            <a:r>
              <a:rPr kumimoji="0" lang="fr-FR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Attente?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94DD465-DC59-6E48-22BD-4D93E2B22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351" y="1226642"/>
            <a:ext cx="8547308" cy="418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06D1FCA-1F1C-1575-6317-B8D3C8AA2B8F}"/>
              </a:ext>
            </a:extLst>
          </p:cNvPr>
          <p:cNvSpPr txBox="1"/>
          <p:nvPr/>
        </p:nvSpPr>
        <p:spPr>
          <a:xfrm>
            <a:off x="1396665" y="938353"/>
            <a:ext cx="10226375" cy="43052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6" y="1023408"/>
            <a:ext cx="5324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Expressions utiles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1A8C67-8E77-3314-4DFF-A9245873E983}"/>
              </a:ext>
            </a:extLst>
          </p:cNvPr>
          <p:cNvSpPr txBox="1"/>
          <p:nvPr/>
        </p:nvSpPr>
        <p:spPr>
          <a:xfrm>
            <a:off x="2143586" y="2071171"/>
            <a:ext cx="90054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Nous avons le plaisir de vous informer que … … </a:t>
            </a:r>
          </a:p>
          <a:p>
            <a:pPr marL="342900" indent="-342900">
              <a:buAutoNum type="arabicPeriod"/>
            </a:pPr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société XX est ravie de vous annoncer … … </a:t>
            </a:r>
          </a:p>
          <a:p>
            <a:pPr marL="342900" indent="-342900">
              <a:buAutoNum type="arabicPeriod"/>
            </a:pPr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vous voulez participer à / </a:t>
            </a:r>
            <a:r>
              <a:rPr lang="fr-FR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bénifécier</a:t>
            </a:r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… …, veuillez … …  </a:t>
            </a:r>
          </a:p>
          <a:p>
            <a:pPr marL="342900" indent="-342900">
              <a:buAutoNum type="arabicPeriod"/>
            </a:pPr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(agir) … … Réservez / inscrivez-vous / Saisissez cette opportunité … … dès maintenant.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3">
            <a:extLst>
              <a:ext uri="{FF2B5EF4-FFF2-40B4-BE49-F238E27FC236}">
                <a16:creationId xmlns:a16="http://schemas.microsoft.com/office/drawing/2014/main" id="{D89F0DDD-34B4-799A-DC9D-18D90A13F418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005A05-FF4C-2D24-059B-B9EF5DF48E17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8" name="直接连接符 6">
              <a:extLst>
                <a:ext uri="{FF2B5EF4-FFF2-40B4-BE49-F238E27FC236}">
                  <a16:creationId xmlns:a16="http://schemas.microsoft.com/office/drawing/2014/main" id="{66569A18-9BBA-7D05-E941-58F85624D86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id="{01F6C380-7C20-6CC6-92E4-27868A4A162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0" name="直接连接符 14">
              <a:extLst>
                <a:ext uri="{FF2B5EF4-FFF2-40B4-BE49-F238E27FC236}">
                  <a16:creationId xmlns:a16="http://schemas.microsoft.com/office/drawing/2014/main" id="{13DD8621-2D3E-C51B-8A17-C17A0FCCF79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5">
              <a:extLst>
                <a:ext uri="{FF2B5EF4-FFF2-40B4-BE49-F238E27FC236}">
                  <a16:creationId xmlns:a16="http://schemas.microsoft.com/office/drawing/2014/main" id="{EDEEB3FF-9DAF-CAEC-53F4-FB880CAB14D0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2" name="直接连接符 16">
              <a:extLst>
                <a:ext uri="{FF2B5EF4-FFF2-40B4-BE49-F238E27FC236}">
                  <a16:creationId xmlns:a16="http://schemas.microsoft.com/office/drawing/2014/main" id="{B2C43314-DB30-1B3A-6A9D-728F7BCC46F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D221457C-E271-9427-ACAC-5D42EA4593E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1" name="直接连接符 18">
              <a:extLst>
                <a:ext uri="{FF2B5EF4-FFF2-40B4-BE49-F238E27FC236}">
                  <a16:creationId xmlns:a16="http://schemas.microsoft.com/office/drawing/2014/main" id="{A859EEE6-BC19-9E74-17DB-8671A7AE009A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390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823544" y="2013105"/>
            <a:ext cx="10134776" cy="29159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 a rédigé cette annonce ? Qui est le public ciblé ? 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Quelle est l’action demandée dans cette annonce ?</a:t>
            </a:r>
          </a:p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823544" y="1010057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Annonce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4864B9-A261-16D3-903F-6035F76EF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658" y="2013105"/>
            <a:ext cx="8555417" cy="88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13FEAC4-1AA6-0B81-14F0-6D161191B43B}"/>
              </a:ext>
            </a:extLst>
          </p:cNvPr>
          <p:cNvSpPr txBox="1"/>
          <p:nvPr/>
        </p:nvSpPr>
        <p:spPr>
          <a:xfrm>
            <a:off x="1104912" y="933626"/>
            <a:ext cx="10520355" cy="4063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460540" y="1050796"/>
            <a:ext cx="2957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A</a:t>
            </a:r>
            <a:r>
              <a:rPr lang="en-US" altLang="zh-CN" sz="3200" dirty="0" err="1">
                <a:solidFill>
                  <a:srgbClr val="C55A11"/>
                </a:solidFill>
                <a:latin typeface="Rockwell Extra Bold" panose="02060903040505020403" pitchFamily="18" charset="0"/>
              </a:rPr>
              <a:t>nnonce</a:t>
            </a:r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C1F6C7D-60BD-429E-BB6A-B8C4A1153D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941" y="1942921"/>
            <a:ext cx="8986546" cy="236544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0EE8C5B-5CD5-B528-2BF4-D3281CF7521B}"/>
              </a:ext>
            </a:extLst>
          </p:cNvPr>
          <p:cNvSpPr txBox="1"/>
          <p:nvPr/>
        </p:nvSpPr>
        <p:spPr>
          <a:xfrm>
            <a:off x="6270214" y="3678859"/>
            <a:ext cx="4208444" cy="3855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346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06D1FCA-1F1C-1575-6317-B8D3C8AA2B8F}"/>
              </a:ext>
            </a:extLst>
          </p:cNvPr>
          <p:cNvSpPr txBox="1"/>
          <p:nvPr/>
        </p:nvSpPr>
        <p:spPr>
          <a:xfrm>
            <a:off x="1396665" y="938353"/>
            <a:ext cx="10226375" cy="43052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6" y="1023408"/>
            <a:ext cx="5324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Expressions utiles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8FBB13C-2625-4F2B-0015-8F9F93013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736031"/>
              </p:ext>
            </p:extLst>
          </p:nvPr>
        </p:nvGraphicFramePr>
        <p:xfrm>
          <a:off x="1320800" y="880111"/>
          <a:ext cx="10302240" cy="5346700"/>
        </p:xfrm>
        <a:graphic>
          <a:graphicData uri="http://schemas.openxmlformats.org/drawingml/2006/table">
            <a:tbl>
              <a:tblPr firstRow="1" firstCol="1" bandRow="1"/>
              <a:tblGrid>
                <a:gridCol w="10302240">
                  <a:extLst>
                    <a:ext uri="{9D8B030D-6E8A-4147-A177-3AD203B41FA5}">
                      <a16:colId xmlns:a16="http://schemas.microsoft.com/office/drawing/2014/main" val="3466778402"/>
                    </a:ext>
                  </a:extLst>
                </a:gridCol>
              </a:tblGrid>
              <a:tr h="51582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800" b="1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                                      Petite annonce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8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                               </a:t>
                      </a:r>
                      <a:r>
                        <a:rPr lang="fr-FR" sz="2800" b="1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Recherche compagnon de voyage</a:t>
                      </a:r>
                      <a:endParaRPr lang="zh-CN" sz="28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Bonjour, je cherche une ou plusieurs personnes, idéalement 25/35 ans, pour partir 5 à 10 jours en Espagne.</a:t>
                      </a:r>
                      <a:endParaRPr lang="zh-CN" sz="20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Au programme de visite, rien de spécial. Nous pouvons faires des balades à la plage, visiter des sites historiques. </a:t>
                      </a:r>
                      <a:endParaRPr lang="zh-CN" sz="20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Comme moyen de transport, je pense louer une voiture pour nous déplacer librement.</a:t>
                      </a:r>
                      <a:endParaRPr lang="zh-CN" sz="20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Je suis disponible du 8 au 22 juillet.</a:t>
                      </a:r>
                      <a:endParaRPr lang="zh-CN" sz="20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N'hésitez pas à me contacter à marinaleloup@hotmail.com.</a:t>
                      </a:r>
                      <a:endParaRPr lang="zh-CN" sz="20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Je répondrai aux intéressés pour une </a:t>
                      </a:r>
                      <a:r>
                        <a:rPr lang="fr-FR" sz="2000" kern="100" dirty="0" err="1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dicus</a:t>
                      </a:r>
                      <a:r>
                        <a:rPr lang="en-US" altLang="zh-CN" sz="2000" kern="100" dirty="0" err="1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sion</a:t>
                      </a: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 en détail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（细节）</a:t>
                      </a: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.</a:t>
                      </a:r>
                      <a:endParaRPr lang="zh-CN" sz="20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fr-FR" sz="2000" kern="1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pitchFamily="2" charset="-122"/>
                        </a:rPr>
                        <a:t>Merci d'avance pour vos retours . </a:t>
                      </a:r>
                      <a:endParaRPr lang="zh-CN" sz="2000" kern="1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582063"/>
                  </a:ext>
                </a:extLst>
              </a:tr>
            </a:tbl>
          </a:graphicData>
        </a:graphic>
      </p:graphicFrame>
      <p:pic>
        <p:nvPicPr>
          <p:cNvPr id="8" name="图形 1" descr="无填充的笑脸">
            <a:extLst>
              <a:ext uri="{FF2B5EF4-FFF2-40B4-BE49-F238E27FC236}">
                <a16:creationId xmlns:a16="http://schemas.microsoft.com/office/drawing/2014/main" id="{563D563B-136A-4F07-F823-588B8D2A1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63925" y="1536987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9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3881</TotalTime>
  <Words>483</Words>
  <Application>Microsoft Office PowerPoint</Application>
  <PresentationFormat>Grand écran</PresentationFormat>
  <Paragraphs>89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21" baseType="lpstr">
      <vt:lpstr>等线</vt:lpstr>
      <vt:lpstr>宋体</vt:lpstr>
      <vt:lpstr>微软雅黑</vt:lpstr>
      <vt:lpstr>Arial</vt:lpstr>
      <vt:lpstr>Calibri</vt:lpstr>
      <vt:lpstr>Calibri Light</vt:lpstr>
      <vt:lpstr>Cambria Math</vt:lpstr>
      <vt:lpstr>Rockwell Extra Bold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43</cp:revision>
  <dcterms:created xsi:type="dcterms:W3CDTF">2022-08-16T14:16:08Z</dcterms:created>
  <dcterms:modified xsi:type="dcterms:W3CDTF">2024-11-29T00:25:41Z</dcterms:modified>
</cp:coreProperties>
</file>